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281" r:id="rId6"/>
    <p:sldId id="282" r:id="rId7"/>
    <p:sldId id="296" r:id="rId8"/>
    <p:sldId id="257" r:id="rId9"/>
    <p:sldId id="283" r:id="rId10"/>
    <p:sldId id="284" r:id="rId11"/>
    <p:sldId id="258" r:id="rId12"/>
    <p:sldId id="292" r:id="rId13"/>
    <p:sldId id="260" r:id="rId14"/>
    <p:sldId id="271" r:id="rId15"/>
    <p:sldId id="272" r:id="rId16"/>
    <p:sldId id="273" r:id="rId17"/>
    <p:sldId id="261" r:id="rId18"/>
    <p:sldId id="274" r:id="rId19"/>
    <p:sldId id="275" r:id="rId20"/>
    <p:sldId id="266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2"/>
    <p:restoredTop sz="57735" autoAdjust="0"/>
  </p:normalViewPr>
  <p:slideViewPr>
    <p:cSldViewPr>
      <p:cViewPr varScale="1">
        <p:scale>
          <a:sx n="70" d="100"/>
          <a:sy n="70" d="100"/>
        </p:scale>
        <p:origin x="13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76394-5A5F-49C0-BA3E-8FA006140FE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E9362-1ED2-442F-A7E8-6FEF7F75E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9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000000"/>
              </a:solidFill>
            </a:endParaRPr>
          </a:p>
          <a:p>
            <a:endParaRPr lang="en-US" b="0" dirty="0"/>
          </a:p>
          <a:p>
            <a:endParaRPr lang="en-US" b="0" baseline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A549-AC66-4EB9-91EB-8FA16D465E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6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Smile.  Be the first to say “hello!”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an effort 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remember names. Be curious about the interest of others.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9362-1ED2-442F-A7E8-6FEF7F75E2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53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out with easy conversations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about food, music, or hobbies.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friendship grows, conversations may become deeper.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9362-1ED2-442F-A7E8-6FEF7F75E2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56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9362-1ED2-442F-A7E8-6FEF7F75E2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72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 in friends. Take time to be together.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be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friendly with everyone, but we cannot be close friends with everyone.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appears that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 about 12 or so close friends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3 very close friends.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takes time to develop and grow friendships.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taken the time to invest in 3 very close friends?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person cannot meet all your needs,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 is it possible for you to meet all the needs of another person.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friends meet different needs.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9362-1ED2-442F-A7E8-6FEF7F75E2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15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one is perfect.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 to learn and grow together.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9362-1ED2-442F-A7E8-6FEF7F75E2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96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Births, weddings, trips, tragedies, successes, illnesses, meals, and even everyday activities such as walking together or shopping add meaning, memories, and value to life.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9362-1ED2-442F-A7E8-6FEF7F75E24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07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one Friend who will always be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you and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 fail you. 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9362-1ED2-442F-A7E8-6FEF7F75E24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14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Read</a:t>
            </a:r>
            <a:r>
              <a:rPr lang="en-US" sz="1200" b="1" baseline="0" dirty="0"/>
              <a:t> Slide:</a:t>
            </a: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is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perfect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love,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all times,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powerful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save.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you accept Him as your Friend and Guide and allow Him to cultivate healthy relationships in your life?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Just raise your hand with me if that is your desire. (Wait for response)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9362-1ED2-442F-A7E8-6FEF7F75E2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9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A549-AC66-4EB9-91EB-8FA16D465E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6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Presenter: Please read and study the tract that accompanies this PowerPoint</a:t>
            </a:r>
            <a:r>
              <a:rPr lang="en-US" b="1" baseline="0" dirty="0"/>
              <a:t> to prepare for this presentation. </a:t>
            </a:r>
            <a:endParaRPr lang="en-US" b="1" dirty="0"/>
          </a:p>
          <a:p>
            <a:endParaRPr lang="en-US" dirty="0"/>
          </a:p>
          <a:p>
            <a:r>
              <a:rPr lang="en-US" b="0" dirty="0"/>
              <a:t>We’re glad you’ve joined</a:t>
            </a:r>
            <a:r>
              <a:rPr lang="en-US" b="0" baseline="0" dirty="0"/>
              <a:t> us!  Our discussion today is on:</a:t>
            </a:r>
            <a:r>
              <a:rPr lang="en-US" b="1" dirty="0"/>
              <a:t> Read slide.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9362-1ED2-442F-A7E8-6FEF7F75E2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83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Friends bring fun and laughter into our lives.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turn to friends 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counsel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courage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compassion.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9362-1ED2-442F-A7E8-6FEF7F75E2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53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a typeface="+mn-ea"/>
                <a:cs typeface="+mn-cs"/>
              </a:rPr>
              <a:t>Read slide.</a:t>
            </a:r>
          </a:p>
          <a:p>
            <a:endParaRPr lang="en-US" sz="12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9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a typeface="+mn-ea"/>
                <a:cs typeface="+mn-cs"/>
              </a:rPr>
              <a:t>A study of more than 300,000 people showed</a:t>
            </a:r>
            <a:r>
              <a:rPr lang="en-US" sz="1200" b="0" kern="1200" baseline="0" dirty="0">
                <a:solidFill>
                  <a:schemeClr val="tx1"/>
                </a:solidFill>
                <a:ea typeface="+mn-ea"/>
                <a:cs typeface="+mn-cs"/>
              </a:rPr>
              <a:t> that…..</a:t>
            </a:r>
            <a:r>
              <a:rPr lang="en-US" sz="1200" b="1" kern="1200" dirty="0">
                <a:solidFill>
                  <a:schemeClr val="tx1"/>
                </a:solidFill>
                <a:ea typeface="+mn-ea"/>
                <a:cs typeface="+mn-cs"/>
              </a:rPr>
              <a:t>Read slide.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a typeface="+mn-ea"/>
                <a:cs typeface="+mn-cs"/>
              </a:rPr>
              <a:t>….. in</a:t>
            </a:r>
            <a:r>
              <a:rPr lang="en-US" sz="1200" b="0" kern="1200" baseline="0" dirty="0">
                <a:solidFill>
                  <a:schemeClr val="tx1"/>
                </a:solidFill>
                <a:ea typeface="+mn-ea"/>
                <a:cs typeface="+mn-cs"/>
              </a:rPr>
              <a:t> terms</a:t>
            </a:r>
            <a:r>
              <a:rPr lang="en-US" sz="1200" b="0" kern="1200" dirty="0">
                <a:solidFill>
                  <a:schemeClr val="tx1"/>
                </a:solidFill>
                <a:ea typeface="+mn-ea"/>
                <a:cs typeface="+mn-cs"/>
              </a:rPr>
              <a:t> of heart health and life span.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a typeface="+mn-ea"/>
                <a:cs typeface="+mn-cs"/>
              </a:rPr>
              <a:t>Social isolation</a:t>
            </a:r>
            <a:r>
              <a:rPr lang="en-US" sz="1200" b="0" kern="1200" baseline="0" dirty="0">
                <a:solidFill>
                  <a:schemeClr val="tx1"/>
                </a:solidFill>
                <a:ea typeface="+mn-ea"/>
                <a:cs typeface="+mn-cs"/>
              </a:rPr>
              <a:t> can be very damaging to both physical and mental health.</a:t>
            </a:r>
            <a:endParaRPr lang="en-US" sz="1200" b="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dirty="0">
              <a:hlinkClick r:id="" action="ppaction://hlinkfile"/>
            </a:endParaRPr>
          </a:p>
          <a:p>
            <a:r>
              <a:rPr lang="en-US" dirty="0">
                <a:hlinkClick r:id="" action="ppaction://hlinkfile"/>
              </a:rPr>
              <a:t>Social relationships and mortality risk: a meta-analytic review.</a:t>
            </a:r>
            <a:endParaRPr lang="en-US" dirty="0"/>
          </a:p>
          <a:p>
            <a:r>
              <a:rPr lang="en-US" b="1" dirty="0"/>
              <a:t>Holt-</a:t>
            </a:r>
            <a:r>
              <a:rPr lang="en-US" b="1" dirty="0" err="1"/>
              <a:t>Lunstad</a:t>
            </a:r>
            <a:r>
              <a:rPr lang="en-US" dirty="0"/>
              <a:t> J, Smith TB, Layton JB.</a:t>
            </a:r>
          </a:p>
          <a:p>
            <a:r>
              <a:rPr lang="en-US" dirty="0" err="1"/>
              <a:t>PLoS</a:t>
            </a:r>
            <a:r>
              <a:rPr lang="en-US" dirty="0"/>
              <a:t> Med. 2010 Jul 27;7(7):Review.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10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created us for relationships.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9362-1ED2-442F-A7E8-6FEF7F75E2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1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So</a:t>
            </a:r>
            <a:r>
              <a:rPr lang="en-US" b="0" baseline="0" dirty="0"/>
              <a:t>, h</a:t>
            </a:r>
            <a:r>
              <a:rPr lang="en-US" b="0" dirty="0"/>
              <a:t>ow do we create</a:t>
            </a:r>
            <a:r>
              <a:rPr lang="en-US" b="0" baseline="0" dirty="0"/>
              <a:t> positive connections in our life? 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9362-1ED2-442F-A7E8-6FEF7F75E2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39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“showing up” at social functions on a regular basis increases likeability.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“exposure effect” draws people together.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“yes” to the invitation. 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 for the event.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9362-1ED2-442F-A7E8-6FEF7F75E2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9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25A4-AA0E-4E66-877C-876BC5B989C5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82-50E3-46EB-8351-A577A9F46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25A4-AA0E-4E66-877C-876BC5B989C5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82-50E3-46EB-8351-A577A9F46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25A4-AA0E-4E66-877C-876BC5B989C5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82-50E3-46EB-8351-A577A9F46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43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52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80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53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60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72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95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0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25A4-AA0E-4E66-877C-876BC5B989C5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82-50E3-46EB-8351-A577A9F46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22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14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28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90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25A4-AA0E-4E66-877C-876BC5B989C5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82-50E3-46EB-8351-A577A9F46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25A4-AA0E-4E66-877C-876BC5B989C5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82-50E3-46EB-8351-A577A9F46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25A4-AA0E-4E66-877C-876BC5B989C5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82-50E3-46EB-8351-A577A9F46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25A4-AA0E-4E66-877C-876BC5B989C5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82-50E3-46EB-8351-A577A9F46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25A4-AA0E-4E66-877C-876BC5B989C5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82-50E3-46EB-8351-A577A9F46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25A4-AA0E-4E66-877C-876BC5B989C5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82-50E3-46EB-8351-A577A9F46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25A4-AA0E-4E66-877C-876BC5B989C5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82-50E3-46EB-8351-A577A9F46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/>
            </a:gs>
            <a:gs pos="100000">
              <a:schemeClr val="accent1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125A4-AA0E-4E66-877C-876BC5B989C5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F3382-50E3-46EB-8351-A577A9F46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74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426720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Images used in PowerPoint presentation are part of the presentation and not to be used out of context of the presentation, may not be used as stand-alone images unless to promote the presentation/event, and may not be resold in singular form or as part of an image library.  Images are © </a:t>
            </a:r>
            <a:r>
              <a:rPr lang="en-US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Alamy</a:t>
            </a:r>
            <a:r>
              <a:rPr lang="en-US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and presentation templates and content therein are © MISDA, any other usage requires written permission from both parties.</a:t>
            </a: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453258" y="2337936"/>
            <a:ext cx="8233542" cy="184675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Images © Alamy</a:t>
            </a:r>
            <a:br>
              <a:rPr lang="en-US" sz="6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200" dirty="0" err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www.alamy.com</a:t>
            </a:r>
            <a:endParaRPr lang="en-US" sz="32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55" b="91636" l="1502" r="96847">
                        <a14:foregroundMark x1="42643" y1="41455" x2="42643" y2="41455"/>
                        <a14:foregroundMark x1="14114" y1="55273" x2="14114" y2="55273"/>
                        <a14:foregroundMark x1="85886" y1="59273" x2="85886" y2="59273"/>
                        <a14:foregroundMark x1="23123" y1="34545" x2="23123" y2="34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600" y="1276885"/>
            <a:ext cx="2590800" cy="1069774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584058" y="1726678"/>
            <a:ext cx="435742" cy="440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®</a:t>
            </a:r>
            <a:endParaRPr lang="en-US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0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D4A131-B279-0148-8600-0BDF0705F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E6AE74-62F7-F148-9E8F-414C5EA66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43C379-5FC3-D141-BE9A-F0A82BC16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172AC6-4017-3346-99AC-D3E5FC977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EFECFA-D406-4545-A587-FA6A3F903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C78B35-D018-C646-8FEB-A005FABE6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B9D24D-7D02-284C-B610-B8591D961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6D6EE1-5E0C-234F-A5F3-2A003FAA8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4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2286000"/>
            <a:ext cx="739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Scripture quotations used in </a:t>
            </a:r>
            <a:r>
              <a:rPr lang="en-US" b="1" i="1" dirty="0"/>
              <a:t>Balanced Living PowerPoints</a:t>
            </a:r>
            <a:r>
              <a:rPr lang="en-US" dirty="0"/>
              <a:t> are taken from Bibles in the Public Domain which have no USA copyright restrictions.  We have indicated which version each quotation is taken from as follows:</a:t>
            </a:r>
          </a:p>
          <a:p>
            <a:r>
              <a:rPr lang="en-US" b="1" dirty="0"/>
              <a:t>KJV</a:t>
            </a:r>
            <a:r>
              <a:rPr lang="en-US" dirty="0"/>
              <a:t> - King James Version </a:t>
            </a:r>
          </a:p>
          <a:p>
            <a:r>
              <a:rPr lang="en-US" b="1" dirty="0"/>
              <a:t>BBE</a:t>
            </a:r>
            <a:r>
              <a:rPr lang="en-US" dirty="0"/>
              <a:t> - Bible in Basic English</a:t>
            </a:r>
          </a:p>
          <a:p>
            <a:r>
              <a:rPr lang="en-US" b="1" dirty="0"/>
              <a:t>WEB</a:t>
            </a:r>
            <a:r>
              <a:rPr lang="en-US" dirty="0"/>
              <a:t> - World English Bible</a:t>
            </a:r>
          </a:p>
          <a:p>
            <a:r>
              <a:rPr lang="en-US" b="1" dirty="0"/>
              <a:t>DBY</a:t>
            </a:r>
            <a:r>
              <a:rPr lang="en-US" dirty="0"/>
              <a:t> - Darby's Translation</a:t>
            </a:r>
          </a:p>
          <a:p>
            <a:r>
              <a:rPr lang="en-US" dirty="0"/>
              <a:t>Any scriptures not otherwise noted are the author's paraphrase of one of these versions.</a:t>
            </a:r>
          </a:p>
          <a:p>
            <a:endParaRPr lang="en-US" dirty="0">
              <a:solidFill>
                <a:prstClr val="white"/>
              </a:solidFill>
              <a:ea typeface="Arial" charset="0"/>
              <a:cs typeface="Arial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584058" y="1726678"/>
            <a:ext cx="435742" cy="440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prstClr val="black"/>
                </a:solidFill>
                <a:ea typeface="Arial" charset="0"/>
                <a:cs typeface="Arial" charset="0"/>
              </a:rPr>
              <a:t>®</a:t>
            </a:r>
            <a:endParaRPr lang="en-US" sz="16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5CFBC6-1C83-C346-BD61-0B9DDDADC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F955B8-E96E-084F-A1D4-103C34A1F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BE8B2A-82F3-7847-A6EC-4DAD463DC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4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D92B78-938A-ED48-86FA-B9FBD6592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8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57F177-B28B-D140-8DEE-ADAEE26F1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9FD0B7-6C90-3C47-9F78-8C6F5FA6A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6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885BB8-C3C4-6945-B44F-5DB2ADAC3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92E06408ADEE41BF0B67F14AB15500" ma:contentTypeVersion="9" ma:contentTypeDescription="Create a new document." ma:contentTypeScope="" ma:versionID="72ed82b64911a7369b5a56d320e07570">
  <xsd:schema xmlns:xsd="http://www.w3.org/2001/XMLSchema" xmlns:xs="http://www.w3.org/2001/XMLSchema" xmlns:p="http://schemas.microsoft.com/office/2006/metadata/properties" xmlns:ns1="http://schemas.microsoft.com/sharepoint/v3" xmlns:ns2="b3d8973d-8316-407a-8e30-0fccab978384" xmlns:ns3="9b1224cd-25dc-4b65-9ab8-cd20bb625383" targetNamespace="http://schemas.microsoft.com/office/2006/metadata/properties" ma:root="true" ma:fieldsID="7cf185fc82ea8dd4cb979d0f375f72ee" ns1:_="" ns2:_="" ns3:_="">
    <xsd:import namespace="http://schemas.microsoft.com/sharepoint/v3"/>
    <xsd:import namespace="b3d8973d-8316-407a-8e30-0fccab978384"/>
    <xsd:import namespace="9b1224cd-25dc-4b65-9ab8-cd20bb6253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8973d-8316-407a-8e30-0fccab9783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224cd-25dc-4b65-9ab8-cd20bb625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FC470AF-F6CE-4D6C-A8C4-37215EDE1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d8973d-8316-407a-8e30-0fccab978384"/>
    <ds:schemaRef ds:uri="9b1224cd-25dc-4b65-9ab8-cd20bb6253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E1AFC5-D1BB-4576-9D7B-61F51C5BF7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4BC379-9E19-44BB-BFE3-517BD7BE0B40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b3d8973d-8316-407a-8e30-0fccab978384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614</Words>
  <Application>Microsoft Macintosh PowerPoint</Application>
  <PresentationFormat>On-screen Show (4:3)</PresentationFormat>
  <Paragraphs>104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1_Office Theme</vt:lpstr>
      <vt:lpstr>Images © Alamy www.alamy.com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Conference of SDA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vgriffin</dc:creator>
  <cp:lastModifiedBy>Eric Pletcher</cp:lastModifiedBy>
  <cp:revision>154</cp:revision>
  <dcterms:created xsi:type="dcterms:W3CDTF">2014-11-24T20:00:54Z</dcterms:created>
  <dcterms:modified xsi:type="dcterms:W3CDTF">2018-06-14T17:25:47Z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0x0101003492E06408ADEE41BF0B67F14AB15500</vt:lpwstr>
  </property>
</Properties>
</file>