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</p:sldMasterIdLst>
  <p:notesMasterIdLst>
    <p:notesMasterId r:id="rId39"/>
  </p:notesMasterIdLst>
  <p:sldIdLst>
    <p:sldId id="298" r:id="rId6"/>
    <p:sldId id="299" r:id="rId7"/>
    <p:sldId id="429" r:id="rId8"/>
    <p:sldId id="295" r:id="rId9"/>
    <p:sldId id="301" r:id="rId10"/>
    <p:sldId id="303" r:id="rId11"/>
    <p:sldId id="449" r:id="rId12"/>
    <p:sldId id="461" r:id="rId13"/>
    <p:sldId id="440" r:id="rId14"/>
    <p:sldId id="480" r:id="rId15"/>
    <p:sldId id="458" r:id="rId16"/>
    <p:sldId id="481" r:id="rId17"/>
    <p:sldId id="459" r:id="rId18"/>
    <p:sldId id="451" r:id="rId19"/>
    <p:sldId id="452" r:id="rId20"/>
    <p:sldId id="322" r:id="rId21"/>
    <p:sldId id="311" r:id="rId22"/>
    <p:sldId id="453" r:id="rId23"/>
    <p:sldId id="456" r:id="rId24"/>
    <p:sldId id="401" r:id="rId25"/>
    <p:sldId id="470" r:id="rId26"/>
    <p:sldId id="479" r:id="rId27"/>
    <p:sldId id="471" r:id="rId28"/>
    <p:sldId id="476" r:id="rId29"/>
    <p:sldId id="477" r:id="rId30"/>
    <p:sldId id="472" r:id="rId31"/>
    <p:sldId id="478" r:id="rId32"/>
    <p:sldId id="475" r:id="rId33"/>
    <p:sldId id="474" r:id="rId34"/>
    <p:sldId id="457" r:id="rId35"/>
    <p:sldId id="430" r:id="rId36"/>
    <p:sldId id="454" r:id="rId37"/>
    <p:sldId id="407" r:id="rId3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defRPr sz="36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36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36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36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36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99CCFF"/>
    <a:srgbClr val="FF9966"/>
    <a:srgbClr val="99FF99"/>
    <a:srgbClr val="FF99CC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5" autoAdjust="0"/>
    <p:restoredTop sz="70442" autoAdjust="0"/>
  </p:normalViewPr>
  <p:slideViewPr>
    <p:cSldViewPr>
      <p:cViewPr varScale="1">
        <p:scale>
          <a:sx n="87" d="100"/>
          <a:sy n="87" d="100"/>
        </p:scale>
        <p:origin x="116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224"/>
    </p:cViewPr>
  </p:sorterViewPr>
  <p:notesViewPr>
    <p:cSldViewPr>
      <p:cViewPr>
        <p:scale>
          <a:sx n="100" d="100"/>
          <a:sy n="100" d="100"/>
        </p:scale>
        <p:origin x="-864" y="66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B19853A-1F12-48E1-9098-585A39F5B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742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rgbClr val="000000"/>
              </a:solidFill>
            </a:endParaRPr>
          </a:p>
          <a:p>
            <a:endParaRPr lang="en-US" b="0"/>
          </a:p>
          <a:p>
            <a:endParaRPr lang="en-US" b="0" baseline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9A549-AC66-4EB9-91EB-8FA16D465E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02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87DD5-BD42-403C-B59B-678832692631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en-US" b="1" dirty="0"/>
              <a:t>Read slide.</a:t>
            </a:r>
          </a:p>
        </p:txBody>
      </p:sp>
    </p:spTree>
    <p:extLst>
      <p:ext uri="{BB962C8B-B14F-4D97-AF65-F5344CB8AC3E}">
        <p14:creationId xmlns:p14="http://schemas.microsoft.com/office/powerpoint/2010/main" val="291720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endParaRPr lang="en-US" b="0" baseline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6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0" dirty="0"/>
              <a:t>Diabetes and pre-diabetes have a dietary</a:t>
            </a:r>
            <a:r>
              <a:rPr lang="en-US" altLang="en-US" b="0" baseline="0" dirty="0"/>
              <a:t> face</a:t>
            </a:r>
            <a:r>
              <a:rPr lang="en-US" altLang="en-US" b="0" dirty="0"/>
              <a:t>.</a:t>
            </a:r>
            <a:endParaRPr lang="en-US" b="1" dirty="0"/>
          </a:p>
          <a:p>
            <a:endParaRPr lang="en-US" b="0" baseline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BF6B1C-F516-4BCB-B71F-E4E6436BC6FF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en-US" b="1" dirty="0"/>
              <a:t>Read slide.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0" dirty="0"/>
              <a:t>The</a:t>
            </a:r>
            <a:r>
              <a:rPr lang="en-US" altLang="en-US" b="0" baseline="0" dirty="0"/>
              <a:t> dietary face of diabetes is consuming a diet low in fiber but rich in:</a:t>
            </a:r>
          </a:p>
          <a:p>
            <a:pPr eaLnBrk="1" hangingPunct="1"/>
            <a:endParaRPr lang="en-US" altLang="en-US" b="0" baseline="0" dirty="0"/>
          </a:p>
          <a:p>
            <a:pPr eaLnBrk="1" hangingPunct="1"/>
            <a:r>
              <a:rPr lang="en-US" altLang="en-US" b="0" baseline="0" dirty="0"/>
              <a:t>Meat and high fat dairy products </a:t>
            </a:r>
          </a:p>
          <a:p>
            <a:pPr eaLnBrk="1" hangingPunct="1"/>
            <a:r>
              <a:rPr lang="en-US" altLang="en-US" b="0" baseline="0" dirty="0"/>
              <a:t>Fried foods</a:t>
            </a:r>
          </a:p>
          <a:p>
            <a:pPr eaLnBrk="1" hangingPunct="1"/>
            <a:r>
              <a:rPr lang="en-US" altLang="en-US" b="0" baseline="0" dirty="0"/>
              <a:t>Sweets and white flour products</a:t>
            </a:r>
          </a:p>
          <a:p>
            <a:pPr eaLnBrk="1" hangingPunct="1"/>
            <a:r>
              <a:rPr lang="en-US" altLang="en-US" b="0" baseline="0" dirty="0"/>
              <a:t>Sugary drinks</a:t>
            </a:r>
          </a:p>
          <a:p>
            <a:pPr eaLnBrk="1" hangingPunct="1"/>
            <a:endParaRPr lang="en-US" altLang="en-US" b="0" baseline="0" dirty="0"/>
          </a:p>
          <a:p>
            <a:pPr eaLnBrk="1" hangingPunct="1"/>
            <a:r>
              <a:rPr lang="en-US" altLang="en-US" b="0" baseline="0" dirty="0"/>
              <a:t>We could call it the “chips, chops, and lollipops” eating style.</a:t>
            </a:r>
            <a:endParaRPr lang="en-US" altLang="en-US" b="0" dirty="0"/>
          </a:p>
          <a:p>
            <a:pPr eaLnBrk="1" hangingPunct="1"/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984001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But there is hope for better health!  Let’s look at: </a:t>
            </a:r>
            <a:r>
              <a:rPr lang="en-US" b="1" dirty="0"/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3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A powerful therapeutic intervention for </a:t>
            </a:r>
            <a:r>
              <a:rPr lang="en-US" baseline="0" dirty="0"/>
              <a:t>diabetes is the frequent intake of beans– every day or even every meal.</a:t>
            </a:r>
          </a:p>
          <a:p>
            <a:endParaRPr lang="en-US" baseline="0" dirty="0"/>
          </a:p>
          <a:p>
            <a:r>
              <a:rPr lang="en-US" baseline="0" dirty="0"/>
              <a:t>Dr. Don Hall, author of 9 Ways to Prevent Diabetes states: “Beans, peas, and lentils—contain the most fiber of any food group, running as high as 10-15 grams per serving.  Include legumes in your diet often…They provide good, plant-based proteins; they’re inexpensive; and their an excellent source of protein.</a:t>
            </a:r>
          </a:p>
          <a:p>
            <a:endParaRPr lang="en-US" baseline="0" dirty="0"/>
          </a:p>
          <a:p>
            <a:r>
              <a:rPr lang="en-US" dirty="0"/>
              <a:t>Be sure your grains are “whole” grains.  Brown rice has more than twice the fiber as white rice, and 6</a:t>
            </a:r>
            <a:r>
              <a:rPr lang="en-US" baseline="0" dirty="0"/>
              <a:t> times as much magnesium.  Enjoy Old Fashioned or steel cut oats instead of quick oats.  After-breakfast blood sugars of volunteers who ate whole grains was 46 percent lower than those who ate refined grains!  </a:t>
            </a:r>
          </a:p>
          <a:p>
            <a:endParaRPr lang="en-US" baseline="0" dirty="0"/>
          </a:p>
          <a:p>
            <a:r>
              <a:rPr lang="en-US" baseline="0" dirty="0"/>
              <a:t>What are some ways to include more to your daily meals?  (wait for response)</a:t>
            </a:r>
          </a:p>
          <a:p>
            <a:endParaRPr lang="en-US" baseline="0" dirty="0"/>
          </a:p>
          <a:p>
            <a:r>
              <a:rPr lang="en-US" baseline="0" dirty="0"/>
              <a:t>(Source:  Don Hall, Dr.PH.  9 Ways to Prevent Diabetes, pp. 40-43.)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67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Here’s another winner when it comes to weight</a:t>
            </a:r>
            <a:r>
              <a:rPr lang="en-US" b="0" baseline="0" dirty="0"/>
              <a:t> and blood sugar control.  </a:t>
            </a:r>
          </a:p>
          <a:p>
            <a:endParaRPr lang="en-US" b="0" baseline="0" dirty="0"/>
          </a:p>
          <a:p>
            <a:r>
              <a:rPr lang="en-US" b="0" baseline="0" dirty="0"/>
              <a:t>Plenty of vegetables; look for bright colors, leafy greens, and “crunch factor.”</a:t>
            </a:r>
          </a:p>
          <a:p>
            <a:endParaRPr lang="en-US" b="0" baseline="0" dirty="0"/>
          </a:p>
          <a:p>
            <a:r>
              <a:rPr lang="en-US" b="0" baseline="0" dirty="0"/>
              <a:t>What are ideas for including more?  (wait for response)</a:t>
            </a: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89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E86171-CA3F-4190-BC3D-354B82E174C7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79450"/>
            <a:ext cx="4629150" cy="347186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6738"/>
            <a:ext cx="5048250" cy="4075112"/>
          </a:xfrm>
          <a:noFill/>
          <a:ln/>
        </p:spPr>
        <p:txBody>
          <a:bodyPr/>
          <a:lstStyle/>
          <a:p>
            <a:pPr eaLnBrk="1" hangingPunct="1"/>
            <a:r>
              <a:rPr lang="en-US" altLang="en-US" b="1" dirty="0"/>
              <a:t>Read slide.</a:t>
            </a:r>
          </a:p>
          <a:p>
            <a:endParaRPr lang="en-US" b="0" baseline="0" dirty="0"/>
          </a:p>
          <a:p>
            <a:endParaRPr lang="en-US" b="0" baseline="0" dirty="0"/>
          </a:p>
          <a:p>
            <a:r>
              <a:rPr lang="en-US" b="0" baseline="0" dirty="0"/>
              <a:t>This colorful food group contains essential trace minerals and potassium which is critical for a healthy blood pressure. </a:t>
            </a:r>
          </a:p>
          <a:p>
            <a:endParaRPr lang="en-US" b="0" baseline="0" dirty="0"/>
          </a:p>
          <a:p>
            <a:r>
              <a:rPr lang="en-US" b="0" baseline="0" dirty="0"/>
              <a:t>They also contain powerful antioxidants and anti-inflammatory agents that build a healthy digestive environment for weight loss and blood sugar control.</a:t>
            </a:r>
            <a:endParaRPr lang="en-US" b="0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What do you already enjoy</a:t>
            </a:r>
            <a:r>
              <a:rPr lang="en-US" altLang="en-US" baseline="0" dirty="0"/>
              <a:t> in these food groups that you can increase?  (Wait for response)</a:t>
            </a:r>
          </a:p>
          <a:p>
            <a:pPr eaLnBrk="1" hangingPunct="1"/>
            <a:endParaRPr lang="en-US" altLang="en-US" baseline="0" dirty="0"/>
          </a:p>
          <a:p>
            <a:pPr eaLnBrk="1" hangingPunct="1"/>
            <a:r>
              <a:rPr lang="en-US" altLang="en-US" dirty="0"/>
              <a:t>What do you think will happen</a:t>
            </a:r>
            <a:r>
              <a:rPr lang="en-US" altLang="en-US" baseline="0" dirty="0"/>
              <a:t> to sugar cravings over time with healthier food choices?  (Wait for response)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9144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b="1" dirty="0"/>
              <a:t>Read slide. </a:t>
            </a:r>
          </a:p>
          <a:p>
            <a:endParaRPr lang="en-US" altLang="en-US" b="0" baseline="0" dirty="0"/>
          </a:p>
          <a:p>
            <a:r>
              <a:rPr lang="en-US" altLang="en-US" b="0" baseline="0" dirty="0"/>
              <a:t>Walnuts contain heart-healthy omega 3 fats, and so do flax, chia, and hemp seeds. </a:t>
            </a:r>
          </a:p>
          <a:p>
            <a:endParaRPr lang="en-US" altLang="en-US" b="0" baseline="0" dirty="0"/>
          </a:p>
          <a:p>
            <a:r>
              <a:rPr lang="en-US" altLang="en-US" b="0" baseline="0" dirty="0"/>
              <a:t>Soy beans (edamame), soy oil, and canola oil also contain omega 3 fats. </a:t>
            </a:r>
          </a:p>
          <a:p>
            <a:endParaRPr lang="en-US" altLang="en-US" b="0" baseline="0" dirty="0"/>
          </a:p>
          <a:p>
            <a:r>
              <a:rPr lang="en-US" altLang="en-US" b="0" baseline="0" dirty="0"/>
              <a:t>It is healthy to include raw nuts in your diet every day.  Sprinkle on salad or over cereal to add flavor and nutrition!</a:t>
            </a:r>
            <a:endParaRPr lang="en-US" altLang="en-US" b="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F10F4-12AD-4F29-A860-201ACB4DCE7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54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/>
              <a:t>Read slide.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b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dirty="0"/>
              <a:t>Olives, avocados, and olive oil contain flavorful and healthy</a:t>
            </a:r>
            <a:r>
              <a:rPr lang="en-US" altLang="en-US" b="0" baseline="0" dirty="0"/>
              <a:t> monounsaturated fats.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b="0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dirty="0"/>
              <a:t>Nuts and seeds are good sources of fiber</a:t>
            </a:r>
            <a:r>
              <a:rPr lang="en-US" altLang="en-US" b="0" baseline="0" dirty="0"/>
              <a:t>, nutrition, and protein; they also protect against diabetes.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b="0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baseline="0" dirty="0"/>
              <a:t>Almonds, for example, contain 3.5 grams of fiber per serving.  Sunflower seeds have almost 4 grams per serving.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b="0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0" baseline="0" dirty="0"/>
              <a:t>A serving is about an ounce, or a small handful.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b="0" baseline="0" dirty="0"/>
          </a:p>
          <a:p>
            <a:r>
              <a:rPr lang="en-US" altLang="en-US" dirty="0"/>
              <a:t>Healthy fats lower stress, improve cholesterol levels,</a:t>
            </a:r>
            <a:r>
              <a:rPr lang="en-US" altLang="en-US" baseline="0" dirty="0"/>
              <a:t> blood pressure, and the risk for dementia.</a:t>
            </a:r>
          </a:p>
          <a:p>
            <a:endParaRPr lang="en-US" altLang="en-US" baseline="0" dirty="0"/>
          </a:p>
          <a:p>
            <a:r>
              <a:rPr lang="en-US" altLang="en-US" baseline="0" dirty="0"/>
              <a:t>Treat yourself to healthy fats every day!</a:t>
            </a:r>
            <a:endParaRPr lang="en-US" alt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b="0" baseline="0" dirty="0"/>
          </a:p>
          <a:p>
            <a:endParaRPr lang="en-US" altLang="en-US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E8D5F-C9F2-4734-8D5B-9D56415262C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58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19A549-AC66-4EB9-91EB-8FA16D465E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17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b="0" dirty="0"/>
              <a:t>What’s the bottom line?  </a:t>
            </a:r>
            <a:r>
              <a:rPr lang="en-US" altLang="en-US" b="1" dirty="0"/>
              <a:t>Read slide.</a:t>
            </a:r>
          </a:p>
          <a:p>
            <a:endParaRPr lang="en-US" altLang="en-US" b="1" dirty="0"/>
          </a:p>
          <a:p>
            <a:r>
              <a:rPr lang="en-US" altLang="en-US" b="0" dirty="0"/>
              <a:t>When it comes to plant foods,</a:t>
            </a:r>
            <a:r>
              <a:rPr lang="en-US" altLang="en-US" b="0" baseline="0" dirty="0"/>
              <a:t> more is better!  </a:t>
            </a:r>
          </a:p>
          <a:p>
            <a:endParaRPr lang="en-US" altLang="en-US" b="0" baseline="0" dirty="0"/>
          </a:p>
          <a:p>
            <a:r>
              <a:rPr lang="en-US" altLang="en-US" b="0" baseline="0" dirty="0"/>
              <a:t>More on your plate; more nutrition, variety, and flavor!</a:t>
            </a:r>
            <a:endParaRPr lang="en-US" altLang="en-US" b="0" dirty="0"/>
          </a:p>
          <a:p>
            <a:endParaRPr lang="en-US" altLang="en-US" b="1" dirty="0"/>
          </a:p>
          <a:p>
            <a:r>
              <a:rPr lang="en-US" altLang="en-US" dirty="0"/>
              <a:t>(Source: Michael </a:t>
            </a:r>
            <a:r>
              <a:rPr lang="en-US" altLang="en-US" dirty="0" err="1"/>
              <a:t>Polen</a:t>
            </a:r>
            <a:r>
              <a:rPr lang="en-US" altLang="en-US" dirty="0"/>
              <a:t>)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724BE-5E60-4E0F-A2C1-5DE3ABC941F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866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Regular exercise is a key component for improving fitness, energy, and blood sugar control.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Exercise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improves energy and mood and reduces fatigue and depression, two big enemies of good mental and physical health!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F58704-815A-4324-AC70-0B21AE6B09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01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If you have not been exercising, start slowly and choose activities that you enjoy.  </a:t>
            </a:r>
          </a:p>
          <a:p>
            <a:endParaRPr lang="en-US" b="0" dirty="0"/>
          </a:p>
          <a:p>
            <a:r>
              <a:rPr lang="en-US" b="0" dirty="0"/>
              <a:t>If you enjoy walking, begin at an easy pace but pick up the pace as you become stronger.  </a:t>
            </a:r>
          </a:p>
          <a:p>
            <a:endParaRPr lang="en-US" b="0" dirty="0"/>
          </a:p>
          <a:p>
            <a:r>
              <a:rPr lang="en-US" b="0" dirty="0"/>
              <a:t>You will notice a difference!</a:t>
            </a:r>
            <a:r>
              <a:rPr lang="en-US" b="0" baseline="0" dirty="0"/>
              <a:t>  Just a 10-minute brisk walk after meals is helpful in controlling blood sugar.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14F3F5-D04F-4324-ADE0-3ECAAFFB145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08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/>
              <a:t>Read slide.</a:t>
            </a:r>
          </a:p>
          <a:p>
            <a:endParaRPr lang="en-US" b="1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Excess body fat is the primary risk factor for type 2 diabetes.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</a:t>
            </a:r>
            <a:r>
              <a:rPr lang="en-US" alt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 of type 2 diabetics are overweight,</a:t>
            </a:r>
            <a:r>
              <a:rPr lang="en-US" altLang="en-US" sz="12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regular exercise program to lose excess body fat is critical to improving metabolic health.</a:t>
            </a:r>
            <a:endParaRPr lang="en-US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55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/>
              <a:t>Read slide.</a:t>
            </a:r>
          </a:p>
          <a:p>
            <a:endParaRPr lang="en-US" b="1" baseline="0" dirty="0"/>
          </a:p>
          <a:p>
            <a:r>
              <a:rPr lang="en-US" b="0" baseline="0" dirty="0"/>
              <a:t>What exercise do you like to do?  (wait for response)</a:t>
            </a:r>
          </a:p>
          <a:p>
            <a:endParaRPr lang="en-US" b="0" baseline="0" dirty="0"/>
          </a:p>
          <a:p>
            <a:r>
              <a:rPr lang="en-US" b="0" baseline="0" dirty="0"/>
              <a:t>What’s the plan for bad weather?  (wait for response)</a:t>
            </a:r>
          </a:p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67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This is wonderful</a:t>
            </a:r>
            <a:r>
              <a:rPr lang="en-US" b="0" baseline="0" dirty="0"/>
              <a:t> news.  The question is not, “Am I going to exercise?”</a:t>
            </a:r>
          </a:p>
          <a:p>
            <a:endParaRPr lang="en-US" b="0" baseline="0" dirty="0"/>
          </a:p>
          <a:p>
            <a:r>
              <a:rPr lang="en-US" b="0" baseline="0" dirty="0"/>
              <a:t>The question is: “Where, and when!”  </a:t>
            </a:r>
          </a:p>
          <a:p>
            <a:endParaRPr lang="en-US" b="0" baseline="0" dirty="0"/>
          </a:p>
          <a:p>
            <a:r>
              <a:rPr lang="en-US" b="0" baseline="0" dirty="0"/>
              <a:t>Are you motivated?  (wait for response)</a:t>
            </a:r>
          </a:p>
          <a:p>
            <a:endParaRPr lang="en-US" b="0" baseline="0" dirty="0"/>
          </a:p>
          <a:p>
            <a:r>
              <a:rPr lang="en-US" b="0" baseline="0" dirty="0"/>
              <a:t>(Reference, Don Morgan, PhD, Dept. of Exercise Physiology, University of Tennessee)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557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That’s even more good news!  </a:t>
            </a:r>
          </a:p>
          <a:p>
            <a:endParaRPr lang="en-US" b="0" dirty="0"/>
          </a:p>
          <a:p>
            <a:r>
              <a:rPr lang="en-US" b="0" dirty="0"/>
              <a:t>All types of diabetics—and everyone seeking better health benefits from this blood</a:t>
            </a:r>
            <a:r>
              <a:rPr lang="en-US" b="0" baseline="0" dirty="0"/>
              <a:t> sugar control “back-up system.”</a:t>
            </a:r>
            <a:endParaRPr lang="en-US" b="0" dirty="0"/>
          </a:p>
          <a:p>
            <a:endParaRPr lang="en-US" b="1" dirty="0"/>
          </a:p>
          <a:p>
            <a:endParaRPr lang="en-US" b="1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(Reference, Don Morgan, PhD, Dept. of Exercise Physiology, University of Tennessee)</a:t>
            </a:r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84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Long-term physical activity—this is a major lifestyle link to better health.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What would the value of an exercise class, coach, or “buddy” provide?   (wait for response)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endParaRPr lang="en-US" b="1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(Reference, Don Morgan, PhD, Dept. of Exercise Physiology, University of Tennessee)</a:t>
            </a:r>
            <a:endParaRPr lang="en-US" b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90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baseline="0" dirty="0"/>
              <a:t>Read slide.</a:t>
            </a:r>
          </a:p>
          <a:p>
            <a:endParaRPr lang="en-US" b="1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Consistency and regularity are key.  Don’t overdo, but DO challenge yourself!</a:t>
            </a:r>
          </a:p>
          <a:p>
            <a:endParaRPr lang="en-US" b="1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(Reference, Don Morgan, PhD, Dept. of Exercise Physiology, University of Tennessee)</a:t>
            </a:r>
            <a:endParaRPr lang="en-US" b="0" dirty="0"/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66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Why is drinking plenty of water when exercising</a:t>
            </a:r>
            <a:r>
              <a:rPr lang="en-US" b="0" baseline="0" dirty="0"/>
              <a:t> important?  (wait for response)</a:t>
            </a:r>
          </a:p>
          <a:p>
            <a:endParaRPr lang="en-US" b="0" baseline="0" dirty="0"/>
          </a:p>
          <a:p>
            <a:r>
              <a:rPr lang="en-US" b="0" baseline="0" dirty="0"/>
              <a:t>(Note: Better than energy drinks, which can be dehydrating and bad for blood sugar.  Water replaces lost fluids and keeps energy and alertness levels high)</a:t>
            </a:r>
          </a:p>
          <a:p>
            <a:endParaRPr lang="en-US" b="0" baseline="0" dirty="0"/>
          </a:p>
          <a:p>
            <a:r>
              <a:rPr lang="en-US" b="0" baseline="0" dirty="0"/>
              <a:t>Why is drinking water between meals instead of sweetened drinks an important choice?  (wait for response)</a:t>
            </a:r>
          </a:p>
          <a:p>
            <a:endParaRPr lang="en-US" b="0" baseline="0" dirty="0"/>
          </a:p>
          <a:p>
            <a:r>
              <a:rPr lang="en-US" b="0" baseline="0" dirty="0"/>
              <a:t>(Note, Sugary drinks bad for diabetes; loaded with calories; increase hunger signals; artificially sweetened drinks also increase hunger signaling and are a risk factor for diabetes)</a:t>
            </a:r>
            <a:endParaRPr lang="en-US" b="0" dirty="0"/>
          </a:p>
          <a:p>
            <a:endParaRPr lang="en-US" b="1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1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70AF9F-D939-4FE5-B2C1-41E3F56043B5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Presenter: Please read and study the tract that accompanies this PowerPoint</a:t>
            </a:r>
            <a:r>
              <a:rPr lang="en-US" b="1" baseline="0" dirty="0"/>
              <a:t> to prepare for this presentation.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In this session we will be discussing diabetes—but before we begin, let’s notice a key positive word that is central to this image.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It is </a:t>
            </a:r>
            <a:r>
              <a:rPr lang="en-US" b="1" baseline="0" dirty="0"/>
              <a:t>HOPE!  </a:t>
            </a:r>
            <a:r>
              <a:rPr lang="en-US" b="0" baseline="0" dirty="0"/>
              <a:t>When it comes to diabetes, there is bad news but there is also good news!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bad news is that diabetes is a stealth disease—a slow and silent killer that has reached epidemic proportions.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good news is that positive lifestyle choices can prevent or reverse pre-diabetes, and have a dramatic, life-altering impact on diabetes symptoms and progression.  There is hope for the diabetic and pre-diabetic!</a:t>
            </a:r>
          </a:p>
          <a:p>
            <a:pPr eaLnBrk="1" hangingPunct="1"/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459388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64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b="0" dirty="0"/>
              <a:t>Let’s summarize:</a:t>
            </a:r>
            <a:r>
              <a:rPr lang="en-US" altLang="en-US" b="0" baseline="0" dirty="0"/>
              <a:t>  </a:t>
            </a:r>
            <a:r>
              <a:rPr lang="en-US" altLang="en-US" b="1" dirty="0"/>
              <a:t>Read slide.</a:t>
            </a:r>
          </a:p>
          <a:p>
            <a:endParaRPr lang="en-US" altLang="en-US" b="1" dirty="0"/>
          </a:p>
          <a:p>
            <a:r>
              <a:rPr lang="en-US" altLang="en-US" b="0" dirty="0"/>
              <a:t>What are some healthy ways to manage stress instead of eating or using media?  (wait for response)</a:t>
            </a:r>
          </a:p>
          <a:p>
            <a:endParaRPr lang="en-US" altLang="en-US" b="0" dirty="0"/>
          </a:p>
          <a:p>
            <a:r>
              <a:rPr lang="en-US" altLang="en-US" b="0" dirty="0"/>
              <a:t>(Note:  Walking</a:t>
            </a:r>
            <a:r>
              <a:rPr lang="en-US" altLang="en-US" b="0" baseline="0" dirty="0"/>
              <a:t> the dog; visiting with a friend; chores or hobbies; prayer and worship)</a:t>
            </a:r>
            <a:endParaRPr lang="en-US" altLang="en-US" b="0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590D3-8A15-496C-8852-A9C245BB9685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102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b="1" dirty="0"/>
              <a:t>Read slide.</a:t>
            </a:r>
          </a:p>
          <a:p>
            <a:endParaRPr lang="en-US" altLang="en-US" b="1" dirty="0"/>
          </a:p>
          <a:p>
            <a:r>
              <a:rPr lang="en-US" altLang="en-US" b="0" dirty="0"/>
              <a:t>Hope</a:t>
            </a:r>
            <a:r>
              <a:rPr lang="en-US" altLang="en-US" b="0" baseline="0" dirty="0"/>
              <a:t> is at the heart of a healthy lifestyle.  </a:t>
            </a:r>
          </a:p>
          <a:p>
            <a:endParaRPr lang="en-US" altLang="en-US" b="0" baseline="0" dirty="0"/>
          </a:p>
          <a:p>
            <a:r>
              <a:rPr lang="en-US" altLang="en-US" b="0" baseline="0" dirty="0"/>
              <a:t>God will help you stay focused, faithful, and hopeful as you learn new habits each day.</a:t>
            </a:r>
          </a:p>
          <a:p>
            <a:endParaRPr lang="en-US" altLang="en-US" b="0" baseline="0" dirty="0"/>
          </a:p>
          <a:p>
            <a:r>
              <a:rPr lang="en-US" altLang="en-US" b="0" baseline="0" dirty="0"/>
              <a:t>Remember, successful people are not mistake free—they just refuse to give up!</a:t>
            </a:r>
          </a:p>
          <a:p>
            <a:endParaRPr lang="en-US" altLang="en-US" b="0" baseline="0" dirty="0"/>
          </a:p>
          <a:p>
            <a:r>
              <a:rPr lang="en-US" altLang="en-US" b="0" baseline="0" dirty="0"/>
              <a:t>Like a postage stamp, they stick to one thing until they get there!</a:t>
            </a:r>
            <a:endParaRPr lang="en-US" altLang="en-US" b="0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1D2B0-2247-4727-AD38-AF5F965E56D1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9055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</a:t>
            </a:r>
            <a:r>
              <a:rPr lang="en-US" b="1" baseline="0" dirty="0"/>
              <a:t> slide.</a:t>
            </a:r>
          </a:p>
          <a:p>
            <a:endParaRPr lang="en-US" b="1" baseline="0" dirty="0"/>
          </a:p>
          <a:p>
            <a:r>
              <a:rPr lang="en-US" dirty="0"/>
              <a:t>God wants to add value to your life.  </a:t>
            </a:r>
          </a:p>
          <a:p>
            <a:endParaRPr lang="en-US" dirty="0"/>
          </a:p>
          <a:p>
            <a:r>
              <a:rPr lang="en-US" dirty="0"/>
              <a:t>He has provided mental,</a:t>
            </a:r>
            <a:r>
              <a:rPr lang="en-US" baseline="0" dirty="0"/>
              <a:t> spiritual, and lifestyle keys to help you in this life, and fill you with His Spirit and give you eternal life.</a:t>
            </a:r>
          </a:p>
          <a:p>
            <a:endParaRPr lang="en-US" baseline="0" dirty="0"/>
          </a:p>
          <a:p>
            <a:r>
              <a:rPr lang="en-US" dirty="0"/>
              <a:t>Would you like to ask God</a:t>
            </a:r>
            <a:r>
              <a:rPr lang="en-US" baseline="0" dirty="0"/>
              <a:t> for the strength and power to live a healthier lifestyle?</a:t>
            </a:r>
          </a:p>
          <a:p>
            <a:endParaRPr lang="en-US" baseline="0" dirty="0"/>
          </a:p>
          <a:p>
            <a:r>
              <a:rPr lang="en-US" baseline="0" dirty="0"/>
              <a:t>(Raise your hand as you ask the question)</a:t>
            </a:r>
            <a:endParaRPr lang="en-US" dirty="0"/>
          </a:p>
          <a:p>
            <a:endParaRPr lang="en-US" b="1" baseline="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3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B69CD-3A94-41B5-AF65-49D97386A321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en-US" b="0" dirty="0"/>
              <a:t>What is diabetes?  </a:t>
            </a:r>
            <a:r>
              <a:rPr lang="en-US" altLang="en-US" b="1" dirty="0"/>
              <a:t>Read slide.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0" dirty="0"/>
              <a:t>Wes Youngberg, author of </a:t>
            </a:r>
            <a:r>
              <a:rPr lang="en-US" altLang="en-US" b="1" dirty="0"/>
              <a:t>Goodbye Diabetes </a:t>
            </a:r>
            <a:r>
              <a:rPr lang="en-US" altLang="en-US" b="0" dirty="0"/>
              <a:t>describes diabetes as “having blood sugar levels</a:t>
            </a:r>
            <a:r>
              <a:rPr lang="en-US" altLang="en-US" b="0" baseline="0" dirty="0"/>
              <a:t> so high, and for so long, that they eventually cause significant health complications if not corrected.”</a:t>
            </a:r>
            <a:endParaRPr lang="en-US" altLang="en-US" b="0" dirty="0"/>
          </a:p>
          <a:p>
            <a:pPr eaLnBrk="1" hangingPunct="1"/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520483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1" dirty="0"/>
              <a:t>Type</a:t>
            </a:r>
            <a:r>
              <a:rPr lang="en-US" b="1" baseline="0" dirty="0"/>
              <a:t> 1 diabetes </a:t>
            </a:r>
            <a:r>
              <a:rPr lang="en-US" b="0" baseline="0" dirty="0"/>
              <a:t>is an autoimmune disease where the pancreatic cells that produce insulin are damaged.  Only 5 to 10 percent of people with diabetes have this type. </a:t>
            </a:r>
          </a:p>
          <a:p>
            <a:endParaRPr lang="en-US" b="0" baseline="0" dirty="0"/>
          </a:p>
          <a:p>
            <a:r>
              <a:rPr lang="en-US" b="1" baseline="0" dirty="0"/>
              <a:t>Type 2 diabetes </a:t>
            </a:r>
            <a:r>
              <a:rPr lang="en-US" b="0" baseline="0" dirty="0"/>
              <a:t>is the most common form of diabetes. In type 2 diabetes, the body becomes resistant to insulin, requiring more insulin than normal to control blood sugar or glucose.  </a:t>
            </a:r>
          </a:p>
          <a:p>
            <a:endParaRPr lang="en-US" b="0" baseline="0" dirty="0"/>
          </a:p>
          <a:p>
            <a:r>
              <a:rPr lang="en-US" b="0" baseline="0" dirty="0"/>
              <a:t>Insulin is the hormone that “unlocks” cells to receive glucose, their major fuel source.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5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r>
              <a:rPr lang="en-US" b="0" dirty="0"/>
              <a:t>You may be thinking, “I’m overweight and I don’t exercise.  I already have high blood sugar levels.  Is there any hope for me?” </a:t>
            </a:r>
          </a:p>
          <a:p>
            <a:endParaRPr lang="en-US" b="0" dirty="0"/>
          </a:p>
          <a:p>
            <a:r>
              <a:rPr lang="en-US" b="0" dirty="0"/>
              <a:t>Lifestyle changes can greatly</a:t>
            </a:r>
            <a:r>
              <a:rPr lang="en-US" b="0" baseline="0" dirty="0"/>
              <a:t> reduce the risk of developing diabetes, and if you already have full blown diabetes, lifestyle can make a big difference in the course of the disease.</a:t>
            </a:r>
            <a:endParaRPr lang="en-US" b="0" dirty="0"/>
          </a:p>
          <a:p>
            <a:endParaRPr lang="en-US" b="1" dirty="0"/>
          </a:p>
          <a:p>
            <a:r>
              <a:rPr lang="en-US" b="0" dirty="0"/>
              <a:t>(Note: CDC stands</a:t>
            </a:r>
            <a:r>
              <a:rPr lang="en-US" b="0" baseline="0" dirty="0"/>
              <a:t> for Centers for Disease Control)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19853A-1F12-48E1-9098-585A39F5B4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47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dirty="0"/>
              <a:t>These are some of the major</a:t>
            </a:r>
            <a:r>
              <a:rPr lang="en-US" altLang="en-US" baseline="0" dirty="0"/>
              <a:t> modifiable risk factors for type 2 diabetes:  </a:t>
            </a:r>
            <a:r>
              <a:rPr lang="en-US" altLang="en-US" b="1" baseline="0" dirty="0"/>
              <a:t>Read slide.</a:t>
            </a:r>
            <a:endParaRPr lang="en-US" altLang="en-US" b="1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(Source: Youngberg W.  Goodbye, Diabetes, p. 59.)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9DC94B-4701-4871-AA09-5746B16BBF6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126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en-US" b="1" dirty="0"/>
              <a:t>Read slide.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(Source: Youngberg W.  Goodbye, Diabetes, p. 59.)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D0DE9-7AE1-42D8-9C84-8C50BF3279D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30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87DD5-BD42-403C-B59B-678832692631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en-US" b="1" dirty="0"/>
              <a:t>Read slide.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0" dirty="0"/>
              <a:t>One expert explained</a:t>
            </a:r>
            <a:r>
              <a:rPr lang="en-US" altLang="en-US" b="0" baseline="0" dirty="0"/>
              <a:t> it this way:  “Unless something is done to prevent it, diabetes will result in 35 million heart attacks, 13 million strokes, 6 million episodes of kidney failure, 8 million instances of blindness , 2 million amputations, and 62 million deaths, for a total of 121 million serious diabetes-related adverse events in the next 30 years.”  Robert Rizza, MD,  Academy of Nutrition and Dietetics.</a:t>
            </a: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63964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51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10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567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99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0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0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3130-4CDE-49D2-A7F3-AF2C914FC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8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47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86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3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9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7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1189-8B30-4E05-96B3-7DD71953175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E462D-B0C0-463A-A6C8-010FE0D7E36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3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Images used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powerpoint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Alamy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53258" y="2337936"/>
            <a:ext cx="8233542" cy="1846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Images ©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Alamy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www.alamy.com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21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7ED4B-2E06-1940-A1E9-A5116F319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3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6756D-61AE-674E-8592-BE2CF94F3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B3D26-D408-8E40-B954-E20C42C8A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7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0A6DEBD-B629-0445-9767-78B8AB812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A6527-FBBC-C84D-B213-C8F84286A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75C38E0-1B50-B948-AD56-435DA7805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40BD76-2736-FF4B-8BAB-533FDE430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AF5D7-FDD5-7144-BD78-5ED608B86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82B19-696E-4245-950D-90D7F6BF9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9D3DD-B10A-AB40-9978-A8081F721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Scripture quotations used in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Balanced Living PowerPoints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 taken from Bibles in the Public Domain which have no USA copyright restrictions.  We have indicated which version each quotation is taken from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KJV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King James Version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BBE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Bible in Basic English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World English Bible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DBY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Darby's Translation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 scriptures not otherwise noted are the author's paraphrase of one of these versions.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3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E1FE6-95B9-5341-A720-ADD264B32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41CEB4-9750-3944-85FD-CFDA20A83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71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02CA5-5FC8-8449-912A-9D5677296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3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DCF5BA-41CA-4740-B4DF-4E29EA77D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5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369E5-CF80-3344-99FD-B0E17A5D8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38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C37A4C-1F24-1942-869A-0936ED2D1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08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E9D865-C45C-1540-84BA-BB570643C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404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832142-119A-344A-A995-E779DC335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29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2CDD08-EE2B-3A4A-BE73-6927D3D95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21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E6FCA4-1C5C-5C46-BEDD-A240E9387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0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0704E-B37C-124A-9EE8-5FF56B464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89C03-68AB-9346-85B0-6036BE67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C85A4-41E4-5742-AB7B-ECD84E813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429DC-6676-C041-ABB0-2BF789B6A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93B7C-0672-EE48-AFE4-654AA1902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5564B6-333B-0B49-A264-CBC303FEA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6EED2-621A-1A4D-9461-AE29C482A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9B651E-4F37-1C41-9D23-D91DF03D0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61A45-2DEB-D544-9C40-DA05731B3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540A3-204E-5D46-BEBC-C0DD12D8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96A4B-73B4-9440-8645-40CA77ED3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62DB8-F8F2-0849-95AB-CCDE5A250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wing.p3d 7"/>
  <p:tag name="POWER3D OPTIONS" val="Medium "/>
  <p:tag name="POWER3D SOUND" val="Swin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DB1533-7226-46AA-A876-EC2B1BBDE1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48236C-5AB8-4793-B4E6-AF1815DF7A7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16E895-206B-4520-A0F3-321CEF18823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7504</TotalTime>
  <Words>1851</Words>
  <Application>Microsoft Macintosh PowerPoint</Application>
  <PresentationFormat>On-screen Show (4:3)</PresentationFormat>
  <Paragraphs>238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Seventh-day Adventists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Vicki Griffin</dc:creator>
  <cp:lastModifiedBy>Eric Pletcher</cp:lastModifiedBy>
  <cp:revision>382</cp:revision>
  <dcterms:created xsi:type="dcterms:W3CDTF">2006-10-30T23:34:23Z</dcterms:created>
  <dcterms:modified xsi:type="dcterms:W3CDTF">2018-06-14T18:03:35Z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